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73" r:id="rId7"/>
    <p:sldId id="276" r:id="rId8"/>
    <p:sldId id="277" r:id="rId9"/>
    <p:sldId id="261" r:id="rId10"/>
    <p:sldId id="278" r:id="rId11"/>
    <p:sldId id="262" r:id="rId12"/>
    <p:sldId id="279" r:id="rId13"/>
    <p:sldId id="263" r:id="rId14"/>
    <p:sldId id="281" r:id="rId15"/>
    <p:sldId id="264" r:id="rId16"/>
    <p:sldId id="280" r:id="rId17"/>
    <p:sldId id="265" r:id="rId18"/>
    <p:sldId id="266" r:id="rId19"/>
    <p:sldId id="267" r:id="rId20"/>
    <p:sldId id="268" r:id="rId21"/>
    <p:sldId id="274" r:id="rId22"/>
    <p:sldId id="270" r:id="rId23"/>
    <p:sldId id="269" r:id="rId24"/>
    <p:sldId id="271" r:id="rId2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86722" autoAdjust="0"/>
  </p:normalViewPr>
  <p:slideViewPr>
    <p:cSldViewPr>
      <p:cViewPr varScale="1">
        <p:scale>
          <a:sx n="100" d="100"/>
          <a:sy n="100" d="100"/>
        </p:scale>
        <p:origin x="-21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0442A-83D2-4A1D-9261-CE0BDD418727}" type="datetimeFigureOut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22E79-783A-4184-B3C9-ABE707911E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0222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AA2D47-4EB8-4426-A5DF-189108B07632}" type="datetime1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041C4E-9247-4958-9C11-90376E04A3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62197F-595C-4420-9EB7-7A948974E46C}" type="datetime1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041C4E-9247-4958-9C11-90376E04A3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F76ABB-505C-4286-B1F8-D3281BA08BF6}" type="datetime1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041C4E-9247-4958-9C11-90376E04A3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265A20-BF5F-4698-8189-30174ED2968C}" type="datetime1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041C4E-9247-4958-9C11-90376E04A3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816FA4-2D3E-4F4F-A5E4-8211EDD46EEF}" type="datetime1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041C4E-9247-4958-9C11-90376E04A3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D91214-9F75-40D6-830B-2AE94A83146B}" type="datetime1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041C4E-9247-4958-9C11-90376E04A3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774782-8520-47B2-9F4D-4490D3849DE2}" type="datetime1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041C4E-9247-4958-9C11-90376E04A3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769715-5646-42F0-9CBB-824FBFC5963C}" type="datetime1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041C4E-9247-4958-9C11-90376E04A3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76C5B3-9C25-4B8F-8683-BF4CA99391D4}" type="datetime1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041C4E-9247-4958-9C11-90376E04A3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27FA0D2-83D1-4EC7-BC24-C9159104AA39}" type="datetime1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041C4E-9247-4958-9C11-90376E04A3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56E23B-F76C-4B2A-A1B5-FBF1CD3951A2}" type="datetime1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041C4E-9247-4958-9C11-90376E04A3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26ED2A8-A7E4-4EFD-A077-38AA06F422DF}" type="datetime1">
              <a:rPr lang="zh-TW" altLang="en-US" smtClean="0"/>
              <a:t>2014/3/5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8041C4E-9247-4958-9C11-90376E04A3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dirty="0" smtClean="0"/>
              <a:t>Pipelined </a:t>
            </a:r>
            <a:r>
              <a:rPr lang="en-US" altLang="zh-TW" dirty="0"/>
              <a:t>Parallel AC-based Approach for Multi-String Matching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3568" y="3140968"/>
            <a:ext cx="7772400" cy="1944216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altLang="zh-TW" b="1" dirty="0"/>
              <a:t>Authors</a:t>
            </a:r>
            <a:r>
              <a:rPr lang="en-US" altLang="zh-TW" b="1" dirty="0" smtClean="0"/>
              <a:t>: </a:t>
            </a:r>
            <a:r>
              <a:rPr lang="en-US" altLang="zh-TW" dirty="0"/>
              <a:t>Wei Lin, Bin Liu </a:t>
            </a:r>
            <a:endParaRPr lang="en-US" altLang="zh-TW" dirty="0" smtClean="0"/>
          </a:p>
          <a:p>
            <a:pPr algn="l"/>
            <a:r>
              <a:rPr lang="en-US" altLang="zh-TW" b="1" dirty="0" smtClean="0"/>
              <a:t>Publisher: </a:t>
            </a:r>
            <a:r>
              <a:rPr lang="en-US" altLang="zh-TW" dirty="0" smtClean="0"/>
              <a:t>ICPADS, 2008</a:t>
            </a:r>
          </a:p>
          <a:p>
            <a:pPr algn="l"/>
            <a:r>
              <a:rPr lang="en-US" altLang="zh-TW" dirty="0" smtClean="0"/>
              <a:t>(</a:t>
            </a:r>
            <a:r>
              <a:rPr lang="en-US" altLang="zh-TW" dirty="0"/>
              <a:t>IEEE International Conference on </a:t>
            </a:r>
            <a:r>
              <a:rPr lang="en-US" altLang="zh-TW" dirty="0" smtClean="0"/>
              <a:t>Parallel </a:t>
            </a:r>
            <a:r>
              <a:rPr lang="en-US" altLang="zh-TW" dirty="0"/>
              <a:t>and Distributed </a:t>
            </a:r>
            <a:r>
              <a:rPr lang="en-US" altLang="zh-TW" dirty="0" smtClean="0"/>
              <a:t>Systems)</a:t>
            </a:r>
          </a:p>
          <a:p>
            <a:pPr algn="l"/>
            <a:r>
              <a:rPr lang="en-US" altLang="zh-TW" b="1" dirty="0" smtClean="0"/>
              <a:t>Presenter: </a:t>
            </a:r>
            <a:r>
              <a:rPr lang="en-US" altLang="zh-TW" dirty="0" smtClean="0"/>
              <a:t>Chia-Yi, Chu</a:t>
            </a:r>
          </a:p>
          <a:p>
            <a:pPr algn="l"/>
            <a:r>
              <a:rPr lang="en-US" altLang="zh-TW" b="1" dirty="0" smtClean="0"/>
              <a:t>Date</a:t>
            </a:r>
            <a:r>
              <a:rPr lang="en-US" altLang="zh-TW" b="1" smtClean="0"/>
              <a:t>: </a:t>
            </a:r>
            <a:r>
              <a:rPr lang="en-US" altLang="zh-TW" smtClean="0"/>
              <a:t>2014/03/05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920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Transition </a:t>
            </a:r>
            <a:r>
              <a:rPr lang="en-US" altLang="zh-TW" dirty="0"/>
              <a:t>rules with the </a:t>
            </a:r>
            <a:r>
              <a:rPr lang="en-US" altLang="zh-TW" dirty="0" smtClean="0"/>
              <a:t>same current </a:t>
            </a:r>
            <a:r>
              <a:rPr lang="en-US" altLang="zh-TW" dirty="0"/>
              <a:t>state are stored at the same address in </a:t>
            </a:r>
            <a:r>
              <a:rPr lang="en-US" altLang="zh-TW" dirty="0" smtClean="0"/>
              <a:t>multiple SRAMs</a:t>
            </a:r>
            <a:r>
              <a:rPr lang="en-US" altLang="zh-TW" dirty="0"/>
              <a:t>. </a:t>
            </a:r>
            <a:endParaRPr lang="en-US" altLang="zh-TW" dirty="0" smtClean="0"/>
          </a:p>
          <a:p>
            <a:r>
              <a:rPr lang="en-US" altLang="zh-TW" dirty="0" smtClean="0"/>
              <a:t>The </a:t>
            </a:r>
            <a:r>
              <a:rPr lang="en-US" altLang="zh-TW" dirty="0"/>
              <a:t>number of SRAMs in one stage </a:t>
            </a:r>
            <a:r>
              <a:rPr lang="en-US" altLang="zh-TW" dirty="0" smtClean="0"/>
              <a:t>is determined </a:t>
            </a:r>
            <a:r>
              <a:rPr lang="en-US" altLang="zh-TW" dirty="0"/>
              <a:t>by the maximum number of transition </a:t>
            </a:r>
            <a:r>
              <a:rPr lang="en-US" altLang="zh-TW" dirty="0" smtClean="0"/>
              <a:t>rules with </a:t>
            </a:r>
            <a:r>
              <a:rPr lang="en-US" altLang="zh-TW" dirty="0"/>
              <a:t>the same current state, which is called </a:t>
            </a:r>
            <a:r>
              <a:rPr lang="en-US" altLang="zh-TW" dirty="0" smtClean="0"/>
              <a:t>maximum fan-out </a:t>
            </a:r>
            <a:r>
              <a:rPr lang="en-US" altLang="zh-TW" dirty="0"/>
              <a:t>number in this paper.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P2-AC algorithm and architecture </a:t>
            </a:r>
            <a:r>
              <a:rPr lang="en-US" altLang="zh-TW" dirty="0" smtClean="0"/>
              <a:t>(4/)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81425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11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P2-AC algorithm and architecture </a:t>
            </a:r>
            <a:r>
              <a:rPr lang="en-US" altLang="zh-TW" dirty="0" smtClean="0"/>
              <a:t>(5/)</a:t>
            </a:r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340768"/>
            <a:ext cx="5831185" cy="4737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7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Because all the transition rules in LT1 have the </a:t>
            </a:r>
            <a:r>
              <a:rPr lang="en-US" altLang="zh-TW" dirty="0" smtClean="0"/>
              <a:t>same current </a:t>
            </a:r>
            <a:r>
              <a:rPr lang="en-US" altLang="zh-TW" dirty="0"/>
              <a:t>state &lt;root&gt;, they are all stored in one </a:t>
            </a:r>
            <a:r>
              <a:rPr lang="en-US" altLang="zh-TW" dirty="0" smtClean="0"/>
              <a:t>SRAM which has </a:t>
            </a:r>
            <a:r>
              <a:rPr lang="en-US" altLang="zh-TW" dirty="0"/>
              <a:t>256 entries.</a:t>
            </a:r>
          </a:p>
          <a:p>
            <a:r>
              <a:rPr lang="en-US" altLang="zh-TW" dirty="0"/>
              <a:t>Transition rule use the ASCII code of the </a:t>
            </a:r>
            <a:r>
              <a:rPr lang="en-US" altLang="zh-TW" dirty="0" smtClean="0"/>
              <a:t>input Character </a:t>
            </a:r>
            <a:r>
              <a:rPr lang="en-US" altLang="zh-TW" dirty="0"/>
              <a:t>as its address in the SRAM. </a:t>
            </a:r>
            <a:endParaRPr lang="en-US" altLang="zh-TW" dirty="0" smtClean="0"/>
          </a:p>
          <a:p>
            <a:r>
              <a:rPr lang="en-US" altLang="zh-TW" dirty="0" smtClean="0"/>
              <a:t>When looking up </a:t>
            </a:r>
            <a:r>
              <a:rPr lang="en-US" altLang="zh-TW" dirty="0"/>
              <a:t>LT1, the input character will be used as index </a:t>
            </a:r>
            <a:r>
              <a:rPr lang="en-US" altLang="zh-TW" dirty="0" smtClean="0"/>
              <a:t>to locate </a:t>
            </a:r>
            <a:r>
              <a:rPr lang="en-US" altLang="zh-TW" dirty="0"/>
              <a:t>the related transition rule in the SRAM.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P2-AC algorithm and architecture </a:t>
            </a:r>
            <a:r>
              <a:rPr lang="en-US" altLang="zh-TW" dirty="0" smtClean="0"/>
              <a:t>(6/)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3189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13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P2-AC algorithm and architecture </a:t>
            </a:r>
            <a:r>
              <a:rPr lang="en-US" altLang="zh-TW" dirty="0" smtClean="0"/>
              <a:t>(7/)</a:t>
            </a:r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96752"/>
            <a:ext cx="6809847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177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State </a:t>
            </a:r>
            <a:r>
              <a:rPr lang="en-US" altLang="zh-TW" dirty="0"/>
              <a:t>ID T</a:t>
            </a:r>
            <a:r>
              <a:rPr lang="en-US" altLang="zh-TW" dirty="0" smtClean="0"/>
              <a:t>ranslation Table </a:t>
            </a:r>
            <a:r>
              <a:rPr lang="en-US" altLang="zh-TW" dirty="0"/>
              <a:t>(STT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/>
              <a:t>Active current state for each table </a:t>
            </a:r>
            <a:r>
              <a:rPr lang="en-US" altLang="zh-TW" dirty="0" smtClean="0"/>
              <a:t>is maintained </a:t>
            </a:r>
            <a:r>
              <a:rPr lang="en-US" altLang="zh-TW" dirty="0"/>
              <a:t>in current state registers, which are </a:t>
            </a:r>
            <a:r>
              <a:rPr lang="en-US" altLang="zh-TW" dirty="0" smtClean="0"/>
              <a:t>updated by STT </a:t>
            </a:r>
            <a:r>
              <a:rPr lang="en-US" altLang="zh-TW" dirty="0"/>
              <a:t>each cycle.</a:t>
            </a:r>
            <a:endParaRPr lang="en-US" altLang="zh-TW" dirty="0" smtClean="0"/>
          </a:p>
          <a:p>
            <a:pPr lvl="1"/>
            <a:r>
              <a:rPr lang="en-US" altLang="zh-TW" dirty="0"/>
              <a:t>STT </a:t>
            </a:r>
            <a:r>
              <a:rPr lang="en-US" altLang="zh-TW" dirty="0" smtClean="0"/>
              <a:t>is used </a:t>
            </a:r>
            <a:r>
              <a:rPr lang="en-US" altLang="zh-TW" dirty="0"/>
              <a:t>to record the transition rules’ addresses for </a:t>
            </a:r>
            <a:r>
              <a:rPr lang="en-US" altLang="zh-TW" dirty="0" smtClean="0"/>
              <a:t>an active </a:t>
            </a:r>
            <a:r>
              <a:rPr lang="en-US" altLang="zh-TW" dirty="0"/>
              <a:t>state in </a:t>
            </a:r>
            <a:r>
              <a:rPr lang="en-US" altLang="zh-TW" dirty="0" smtClean="0"/>
              <a:t>tables T1~T4.</a:t>
            </a:r>
          </a:p>
          <a:p>
            <a:pPr lvl="1"/>
            <a:r>
              <a:rPr lang="en-US" altLang="zh-TW" dirty="0"/>
              <a:t>The index of </a:t>
            </a:r>
            <a:r>
              <a:rPr lang="en-US" altLang="zh-TW" dirty="0" smtClean="0"/>
              <a:t>the active </a:t>
            </a:r>
            <a:r>
              <a:rPr lang="en-US" altLang="zh-TW" dirty="0"/>
              <a:t>state is provided by T4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 smtClean="0"/>
              <a:t>An </a:t>
            </a:r>
            <a:r>
              <a:rPr lang="en-US" altLang="zh-TW" dirty="0"/>
              <a:t>active state only exists in one table, </a:t>
            </a:r>
            <a:r>
              <a:rPr lang="en-US" altLang="zh-TW" dirty="0" smtClean="0"/>
              <a:t>it will </a:t>
            </a:r>
            <a:r>
              <a:rPr lang="en-US" altLang="zh-TW" dirty="0"/>
              <a:t>not be stored in STT but directly provided by T4.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14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P2-AC algorithm and architecture </a:t>
            </a:r>
            <a:r>
              <a:rPr lang="en-US" altLang="zh-TW" dirty="0" smtClean="0"/>
              <a:t>(8/)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40600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15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P2-AC algorithm and architecture </a:t>
            </a:r>
            <a:r>
              <a:rPr lang="en-US" altLang="zh-TW" dirty="0" smtClean="0"/>
              <a:t>(9/)</a:t>
            </a:r>
            <a:endParaRPr lang="zh-TW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72815"/>
            <a:ext cx="7272808" cy="4046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7091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Example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/>
              <a:t>pattern set </a:t>
            </a:r>
            <a:r>
              <a:rPr lang="en-US" altLang="zh-TW" dirty="0" smtClean="0"/>
              <a:t>is {apple</a:t>
            </a:r>
            <a:r>
              <a:rPr lang="en-US" altLang="zh-TW" dirty="0"/>
              <a:t>, applause, </a:t>
            </a:r>
            <a:r>
              <a:rPr lang="en-US" altLang="zh-TW" dirty="0" err="1"/>
              <a:t>ampliation</a:t>
            </a:r>
            <a:r>
              <a:rPr lang="en-US" altLang="zh-TW" dirty="0"/>
              <a:t>, past, pat, parable</a:t>
            </a:r>
            <a:r>
              <a:rPr lang="en-US" altLang="zh-TW" dirty="0" smtClean="0"/>
              <a:t>}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/>
              <a:t>input stream is “</a:t>
            </a:r>
            <a:r>
              <a:rPr lang="en-US" altLang="zh-TW" dirty="0" err="1"/>
              <a:t>appampliation</a:t>
            </a:r>
            <a:r>
              <a:rPr lang="en-US" altLang="zh-TW" dirty="0" smtClean="0"/>
              <a:t>”.</a:t>
            </a:r>
          </a:p>
          <a:p>
            <a:pPr lvl="1"/>
            <a:r>
              <a:rPr lang="en-US" altLang="zh-TW" dirty="0"/>
              <a:t>T</a:t>
            </a:r>
            <a:r>
              <a:rPr lang="en-US" altLang="zh-TW" dirty="0" smtClean="0"/>
              <a:t>he </a:t>
            </a:r>
            <a:r>
              <a:rPr lang="en-US" altLang="zh-TW" dirty="0"/>
              <a:t>patterns are divided into </a:t>
            </a:r>
            <a:r>
              <a:rPr lang="en-US" altLang="zh-TW" dirty="0" smtClean="0"/>
              <a:t>10 segments </a:t>
            </a:r>
            <a:r>
              <a:rPr lang="en-US" altLang="zh-TW" dirty="0"/>
              <a:t>when K=4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 smtClean="0"/>
              <a:t>{</a:t>
            </a:r>
            <a:r>
              <a:rPr lang="en-US" altLang="zh-TW" dirty="0"/>
              <a:t>pat, past} are patterns </a:t>
            </a:r>
            <a:r>
              <a:rPr lang="en-US" altLang="zh-TW" dirty="0" smtClean="0"/>
              <a:t>shorter than </a:t>
            </a:r>
            <a:r>
              <a:rPr lang="en-US" altLang="zh-TW" dirty="0"/>
              <a:t>4, which can be directly matched.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{</a:t>
            </a:r>
            <a:r>
              <a:rPr lang="en-US" altLang="zh-TW" dirty="0" err="1"/>
              <a:t>appl</a:t>
            </a:r>
            <a:r>
              <a:rPr lang="en-US" altLang="zh-TW" dirty="0"/>
              <a:t>, e, </a:t>
            </a:r>
            <a:r>
              <a:rPr lang="en-US" altLang="zh-TW" dirty="0" err="1" smtClean="0"/>
              <a:t>ause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ampl</a:t>
            </a:r>
            <a:r>
              <a:rPr lang="en-US" altLang="zh-TW" dirty="0"/>
              <a:t>, </a:t>
            </a:r>
            <a:r>
              <a:rPr lang="en-US" altLang="zh-TW" dirty="0" err="1"/>
              <a:t>iati</a:t>
            </a:r>
            <a:r>
              <a:rPr lang="en-US" altLang="zh-TW" dirty="0"/>
              <a:t>, on, para, </a:t>
            </a:r>
            <a:r>
              <a:rPr lang="en-US" altLang="zh-TW" dirty="0" err="1"/>
              <a:t>ble</a:t>
            </a:r>
            <a:r>
              <a:rPr lang="en-US" altLang="zh-TW" dirty="0"/>
              <a:t>} are segments, which will </a:t>
            </a:r>
            <a:r>
              <a:rPr lang="en-US" altLang="zh-TW" dirty="0" smtClean="0"/>
              <a:t>be sent </a:t>
            </a:r>
            <a:r>
              <a:rPr lang="en-US" altLang="zh-TW" dirty="0"/>
              <a:t>to AU for aggregation.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16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P2-AC algorithm and architecture </a:t>
            </a:r>
            <a:r>
              <a:rPr lang="en-US" altLang="zh-TW" dirty="0" smtClean="0"/>
              <a:t>(10/)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66755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17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P2-AC algorithm and architecture </a:t>
            </a:r>
            <a:r>
              <a:rPr lang="en-US" altLang="zh-TW" dirty="0" smtClean="0"/>
              <a:t>(11/)</a:t>
            </a:r>
            <a:endParaRPr lang="zh-TW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399762"/>
            <a:ext cx="5688632" cy="4839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5650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18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P2-AC algorithm and architecture </a:t>
            </a:r>
            <a:r>
              <a:rPr lang="en-US" altLang="zh-TW" dirty="0" smtClean="0"/>
              <a:t>(12/)</a:t>
            </a:r>
            <a:endParaRPr lang="zh-TW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556792"/>
            <a:ext cx="6135216" cy="44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86229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19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P2-AC algorithm and architecture </a:t>
            </a:r>
            <a:r>
              <a:rPr lang="en-US" altLang="zh-TW" dirty="0" smtClean="0"/>
              <a:t>(13/)</a:t>
            </a:r>
            <a:endParaRPr lang="zh-TW" alt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84784"/>
            <a:ext cx="5616624" cy="515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7463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Related works</a:t>
            </a:r>
          </a:p>
          <a:p>
            <a:r>
              <a:rPr lang="en-US" altLang="zh-TW" dirty="0" smtClean="0"/>
              <a:t>P2-AC algorithm and architecture</a:t>
            </a:r>
          </a:p>
          <a:p>
            <a:r>
              <a:rPr lang="en-US" altLang="zh-TW" dirty="0" smtClean="0"/>
              <a:t>Performance evaluation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419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20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P2-AC algorithm and architecture </a:t>
            </a:r>
            <a:r>
              <a:rPr lang="en-US" altLang="zh-TW" dirty="0" smtClean="0"/>
              <a:t>(14/)</a:t>
            </a:r>
            <a:endParaRPr lang="zh-TW" alt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262" y="1556792"/>
            <a:ext cx="7704856" cy="4629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62109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Altera’s </a:t>
            </a:r>
            <a:r>
              <a:rPr lang="en-US" altLang="zh-TW" dirty="0" err="1" smtClean="0"/>
              <a:t>Stratix</a:t>
            </a:r>
            <a:r>
              <a:rPr lang="en-US" altLang="zh-TW" dirty="0" smtClean="0"/>
              <a:t> II </a:t>
            </a:r>
            <a:r>
              <a:rPr lang="en-US" altLang="zh-TW" dirty="0"/>
              <a:t>EP2S60 FPGA </a:t>
            </a:r>
            <a:endParaRPr lang="en-US" altLang="zh-TW" dirty="0" smtClean="0"/>
          </a:p>
          <a:p>
            <a:r>
              <a:rPr lang="en-US" altLang="zh-TW" dirty="0" smtClean="0"/>
              <a:t>Pattern set</a:t>
            </a:r>
          </a:p>
          <a:p>
            <a:pPr lvl="1"/>
            <a:r>
              <a:rPr lang="en-US" altLang="zh-TW" dirty="0" smtClean="0"/>
              <a:t>Extract </a:t>
            </a:r>
            <a:r>
              <a:rPr lang="en-US" altLang="zh-TW" dirty="0"/>
              <a:t>5669 distinct patterns from the </a:t>
            </a:r>
            <a:r>
              <a:rPr lang="en-US" altLang="zh-TW" dirty="0" smtClean="0"/>
              <a:t>Snort V2.8 </a:t>
            </a:r>
            <a:r>
              <a:rPr lang="en-US" altLang="zh-TW" dirty="0"/>
              <a:t>rule </a:t>
            </a:r>
            <a:r>
              <a:rPr lang="en-US" altLang="zh-TW" dirty="0" smtClean="0"/>
              <a:t>set</a:t>
            </a:r>
          </a:p>
          <a:p>
            <a:pPr lvl="1"/>
            <a:r>
              <a:rPr lang="en-US" altLang="zh-TW" dirty="0"/>
              <a:t>The signatures are converted </a:t>
            </a:r>
            <a:r>
              <a:rPr lang="en-US" altLang="zh-TW" dirty="0" smtClean="0"/>
              <a:t>into lower </a:t>
            </a:r>
            <a:r>
              <a:rPr lang="en-US" altLang="zh-TW" dirty="0"/>
              <a:t>case </a:t>
            </a:r>
            <a:r>
              <a:rPr lang="en-US" altLang="zh-TW" dirty="0" smtClean="0"/>
              <a:t>letters</a:t>
            </a:r>
          </a:p>
          <a:p>
            <a:pPr lvl="1"/>
            <a:r>
              <a:rPr lang="en-US" altLang="zh-TW" dirty="0"/>
              <a:t>The total character count is 79211.</a:t>
            </a:r>
          </a:p>
          <a:p>
            <a:pPr lvl="1"/>
            <a:r>
              <a:rPr lang="en-US" altLang="zh-TW" dirty="0"/>
              <a:t>The maximum pattern length is 109 </a:t>
            </a:r>
            <a:r>
              <a:rPr lang="en-US" altLang="zh-TW" dirty="0" smtClean="0"/>
              <a:t>characters</a:t>
            </a:r>
          </a:p>
          <a:p>
            <a:pPr lvl="1"/>
            <a:r>
              <a:rPr lang="en-US" altLang="zh-TW" dirty="0" smtClean="0"/>
              <a:t>The average </a:t>
            </a:r>
            <a:r>
              <a:rPr lang="en-US" altLang="zh-TW" dirty="0"/>
              <a:t>length is about 14 characters.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About </a:t>
            </a:r>
            <a:r>
              <a:rPr lang="en-US" altLang="zh-TW" dirty="0"/>
              <a:t>96% </a:t>
            </a:r>
            <a:r>
              <a:rPr lang="en-US" altLang="zh-TW" dirty="0" smtClean="0"/>
              <a:t>of the </a:t>
            </a:r>
            <a:r>
              <a:rPr lang="en-US" altLang="zh-TW" dirty="0"/>
              <a:t>signatures have no more than 36 characters.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21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Performance </a:t>
            </a:r>
            <a:r>
              <a:rPr lang="en-US" altLang="zh-TW" dirty="0" smtClean="0"/>
              <a:t>evaluation (1/)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00958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22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Performance evaluation </a:t>
            </a:r>
            <a:r>
              <a:rPr lang="en-US" altLang="zh-TW" dirty="0" smtClean="0"/>
              <a:t>(2/)</a:t>
            </a:r>
            <a:endParaRPr lang="zh-TW" altLang="en-US" dirty="0"/>
          </a:p>
        </p:txBody>
      </p:sp>
      <p:grpSp>
        <p:nvGrpSpPr>
          <p:cNvPr id="5" name="群組 4"/>
          <p:cNvGrpSpPr/>
          <p:nvPr/>
        </p:nvGrpSpPr>
        <p:grpSpPr>
          <a:xfrm>
            <a:off x="1490524" y="1388383"/>
            <a:ext cx="6146270" cy="5112567"/>
            <a:chOff x="1738098" y="1556793"/>
            <a:chExt cx="6146270" cy="5112567"/>
          </a:xfrm>
        </p:grpSpPr>
        <p:pic>
          <p:nvPicPr>
            <p:cNvPr id="1126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8098" y="1556793"/>
              <a:ext cx="6146270" cy="2387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6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58905" y="3695857"/>
              <a:ext cx="5809439" cy="297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382374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23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Performance evaluation </a:t>
            </a:r>
            <a:r>
              <a:rPr lang="en-US" altLang="zh-TW" dirty="0" smtClean="0"/>
              <a:t>(3/)</a:t>
            </a:r>
            <a:endParaRPr lang="zh-TW" alt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208" y="1542822"/>
            <a:ext cx="4484047" cy="4622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57459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24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Performance </a:t>
            </a:r>
            <a:r>
              <a:rPr lang="en-US" altLang="zh-TW"/>
              <a:t>evaluation </a:t>
            </a:r>
            <a:r>
              <a:rPr lang="en-US" altLang="zh-TW" smtClean="0"/>
              <a:t>(4/)</a:t>
            </a:r>
            <a:endParaRPr lang="zh-TW" alt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556792"/>
            <a:ext cx="3960440" cy="4581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4430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A</a:t>
            </a:r>
            <a:r>
              <a:rPr lang="en-US" altLang="zh-TW" dirty="0" smtClean="0"/>
              <a:t> </a:t>
            </a:r>
            <a:r>
              <a:rPr lang="en-US" altLang="zh-TW" dirty="0"/>
              <a:t>pipelined parallel </a:t>
            </a:r>
            <a:r>
              <a:rPr lang="en-US" altLang="zh-TW" dirty="0" smtClean="0"/>
              <a:t>approach for </a:t>
            </a:r>
            <a:r>
              <a:rPr lang="en-US" altLang="zh-TW" dirty="0"/>
              <a:t>hardware implementation of </a:t>
            </a:r>
            <a:r>
              <a:rPr lang="en-US" altLang="zh-TW" dirty="0" err="1"/>
              <a:t>Aho-Corasick</a:t>
            </a:r>
            <a:r>
              <a:rPr lang="en-US" altLang="zh-TW" dirty="0"/>
              <a:t> (</a:t>
            </a:r>
            <a:r>
              <a:rPr lang="en-US" altLang="zh-TW" dirty="0" smtClean="0"/>
              <a:t>AC) algorithm </a:t>
            </a:r>
            <a:r>
              <a:rPr lang="en-US" altLang="zh-TW" dirty="0"/>
              <a:t>for multiple strings </a:t>
            </a:r>
            <a:r>
              <a:rPr lang="en-US" altLang="zh-TW" dirty="0" smtClean="0"/>
              <a:t>matching </a:t>
            </a:r>
            <a:r>
              <a:rPr lang="en-US" altLang="zh-TW" dirty="0"/>
              <a:t>called </a:t>
            </a:r>
            <a:r>
              <a:rPr lang="en-US" altLang="zh-TW" dirty="0" smtClean="0"/>
              <a:t>P2-AC is </a:t>
            </a:r>
            <a:r>
              <a:rPr lang="en-US" altLang="zh-TW" dirty="0"/>
              <a:t>presented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simplifies </a:t>
            </a:r>
            <a:r>
              <a:rPr lang="en-US" altLang="zh-TW" dirty="0"/>
              <a:t>the DFA state </a:t>
            </a:r>
            <a:r>
              <a:rPr lang="en-US" altLang="zh-TW" dirty="0" smtClean="0"/>
              <a:t>transition graph </a:t>
            </a:r>
            <a:r>
              <a:rPr lang="en-US" altLang="zh-TW" dirty="0"/>
              <a:t>into a character tree that only </a:t>
            </a:r>
            <a:r>
              <a:rPr lang="en-US" altLang="zh-TW" dirty="0" smtClean="0"/>
              <a:t>contains forwarding </a:t>
            </a:r>
            <a:r>
              <a:rPr lang="en-US" altLang="zh-TW" dirty="0"/>
              <a:t>edges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The memory cost is less </a:t>
            </a:r>
            <a:r>
              <a:rPr lang="en-US" altLang="zh-TW" dirty="0" smtClean="0"/>
              <a:t>than 47</a:t>
            </a:r>
            <a:r>
              <a:rPr lang="en-US" altLang="zh-TW" dirty="0"/>
              <a:t>% of the best known AC-based methods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supports incremental update and scales well with </a:t>
            </a:r>
            <a:r>
              <a:rPr lang="en-US" altLang="zh-TW" dirty="0" smtClean="0"/>
              <a:t>the increasing </a:t>
            </a:r>
            <a:r>
              <a:rPr lang="en-US" altLang="zh-TW" dirty="0"/>
              <a:t>number of strings.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Introduction (1/3)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6540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An entry in the transition rule table is </a:t>
            </a:r>
            <a:r>
              <a:rPr lang="en-US" altLang="zh-TW" dirty="0" smtClean="0"/>
              <a:t>a 3-tuple </a:t>
            </a:r>
          </a:p>
          <a:p>
            <a:pPr lvl="1"/>
            <a:r>
              <a:rPr lang="en-US" altLang="zh-TW" dirty="0" smtClean="0"/>
              <a:t>E</a:t>
            </a:r>
            <a:r>
              <a:rPr lang="en-US" altLang="zh-TW" dirty="0"/>
              <a:t>= (u=current state, </a:t>
            </a:r>
            <a:r>
              <a:rPr lang="en-US" altLang="zh-TW" dirty="0" err="1"/>
              <a:t>i</a:t>
            </a:r>
            <a:r>
              <a:rPr lang="en-US" altLang="zh-TW" dirty="0"/>
              <a:t>=input symbol, v=next state</a:t>
            </a:r>
            <a:r>
              <a:rPr lang="en-US" altLang="zh-TW" dirty="0" smtClean="0"/>
              <a:t>).</a:t>
            </a:r>
          </a:p>
          <a:p>
            <a:r>
              <a:rPr lang="en-US" altLang="zh-TW" dirty="0" smtClean="0"/>
              <a:t>Forward edge:</a:t>
            </a:r>
          </a:p>
          <a:p>
            <a:pPr lvl="1"/>
            <a:r>
              <a:rPr lang="en-US" altLang="zh-TW" dirty="0" smtClean="0"/>
              <a:t>if </a:t>
            </a:r>
            <a:r>
              <a:rPr lang="en-US" altLang="zh-TW" dirty="0"/>
              <a:t>the level number of v is </a:t>
            </a:r>
            <a:r>
              <a:rPr lang="en-US" altLang="zh-TW" dirty="0" smtClean="0"/>
              <a:t>equal to </a:t>
            </a:r>
            <a:r>
              <a:rPr lang="en-US" altLang="zh-TW" dirty="0"/>
              <a:t>1 plus the level number of u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Cross edges:</a:t>
            </a:r>
          </a:p>
          <a:p>
            <a:pPr lvl="1"/>
            <a:r>
              <a:rPr lang="en-US" altLang="zh-TW" dirty="0"/>
              <a:t>remaining edges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 </a:t>
            </a:r>
            <a:r>
              <a:rPr lang="en-US" altLang="zh-TW" dirty="0" smtClean="0"/>
              <a:t>(2/3)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284983"/>
            <a:ext cx="4608512" cy="333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19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All cross edges </a:t>
            </a:r>
            <a:r>
              <a:rPr lang="en-US" altLang="zh-TW" dirty="0"/>
              <a:t>can be eliminated from the state graph, which </a:t>
            </a:r>
            <a:r>
              <a:rPr lang="en-US" altLang="zh-TW" dirty="0" smtClean="0"/>
              <a:t>is simplified </a:t>
            </a:r>
            <a:r>
              <a:rPr lang="en-US" altLang="zh-TW" dirty="0"/>
              <a:t>to a character tree.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 </a:t>
            </a:r>
            <a:r>
              <a:rPr lang="en-US" altLang="zh-TW" dirty="0" smtClean="0"/>
              <a:t>(3/3)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492896"/>
            <a:ext cx="6480720" cy="3289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716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 order to reduce the number of states in DFA </a:t>
            </a:r>
            <a:r>
              <a:rPr lang="en-US" altLang="zh-TW" dirty="0" smtClean="0"/>
              <a:t>state graph</a:t>
            </a:r>
            <a:r>
              <a:rPr lang="en-US" altLang="zh-TW" dirty="0"/>
              <a:t>, all patterns and input characters are converted </a:t>
            </a:r>
            <a:r>
              <a:rPr lang="en-US" altLang="zh-TW" dirty="0" smtClean="0"/>
              <a:t>to lower </a:t>
            </a:r>
            <a:r>
              <a:rPr lang="en-US" altLang="zh-TW" dirty="0"/>
              <a:t>case. </a:t>
            </a:r>
            <a:endParaRPr lang="en-US" altLang="zh-TW" dirty="0" smtClean="0"/>
          </a:p>
          <a:p>
            <a:r>
              <a:rPr lang="en-US" altLang="zh-TW" dirty="0" smtClean="0"/>
              <a:t>For </a:t>
            </a:r>
            <a:r>
              <a:rPr lang="en-US" altLang="zh-TW" dirty="0"/>
              <a:t>case sensitive pattern, a bitmap is </a:t>
            </a:r>
            <a:r>
              <a:rPr lang="en-US" altLang="zh-TW" dirty="0" smtClean="0"/>
              <a:t>used to </a:t>
            </a:r>
            <a:r>
              <a:rPr lang="en-US" altLang="zh-TW" dirty="0"/>
              <a:t>specify each character of the pattern is lower </a:t>
            </a:r>
            <a:r>
              <a:rPr lang="en-US" altLang="zh-TW" dirty="0" smtClean="0"/>
              <a:t>or upper case.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P2-AC algorithm and </a:t>
            </a:r>
            <a:r>
              <a:rPr lang="en-US" altLang="zh-TW" dirty="0" smtClean="0"/>
              <a:t>architecture (1/)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7120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maximum </a:t>
            </a:r>
            <a:r>
              <a:rPr lang="en-US" altLang="zh-TW" dirty="0"/>
              <a:t>number of threads to a constant value </a:t>
            </a:r>
            <a:r>
              <a:rPr lang="en-US" altLang="zh-TW" dirty="0" smtClean="0"/>
              <a:t>K</a:t>
            </a:r>
            <a:endParaRPr lang="en-US" altLang="zh-TW" dirty="0"/>
          </a:p>
          <a:p>
            <a:r>
              <a:rPr lang="en-US" altLang="zh-TW" dirty="0"/>
              <a:t>patterns longer than K are divided into </a:t>
            </a:r>
            <a:r>
              <a:rPr lang="en-US" altLang="zh-TW" dirty="0" smtClean="0"/>
              <a:t>multiple segments </a:t>
            </a:r>
            <a:r>
              <a:rPr lang="en-US" altLang="zh-TW" dirty="0"/>
              <a:t>of length K except the last segment </a:t>
            </a:r>
            <a:r>
              <a:rPr lang="en-US" altLang="zh-TW" dirty="0" smtClean="0"/>
              <a:t>whose length </a:t>
            </a:r>
            <a:r>
              <a:rPr lang="en-US" altLang="zh-TW" dirty="0"/>
              <a:t>is equal to or less than K</a:t>
            </a:r>
            <a:r>
              <a:rPr lang="en-US" altLang="zh-TW" dirty="0" smtClean="0"/>
              <a:t>.</a:t>
            </a:r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P2-AC algorithm and architecture </a:t>
            </a:r>
            <a:r>
              <a:rPr lang="en-US" altLang="zh-TW" dirty="0" smtClean="0"/>
              <a:t>(2/)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07931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The pattern </a:t>
            </a:r>
            <a:r>
              <a:rPr lang="en-US" altLang="zh-TW" dirty="0" smtClean="0"/>
              <a:t>matching system </a:t>
            </a:r>
            <a:r>
              <a:rPr lang="en-US" altLang="zh-TW" dirty="0"/>
              <a:t>is </a:t>
            </a:r>
            <a:r>
              <a:rPr lang="en-US" altLang="zh-TW" dirty="0" smtClean="0"/>
              <a:t>composed of 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altLang="zh-TW" dirty="0" smtClean="0"/>
              <a:t>Pipeline </a:t>
            </a:r>
            <a:r>
              <a:rPr lang="en-US" altLang="zh-TW" dirty="0"/>
              <a:t>U</a:t>
            </a:r>
            <a:r>
              <a:rPr lang="en-US" altLang="zh-TW" dirty="0" smtClean="0"/>
              <a:t>nit </a:t>
            </a:r>
            <a:r>
              <a:rPr lang="en-US" altLang="zh-TW" dirty="0"/>
              <a:t>(</a:t>
            </a:r>
            <a:r>
              <a:rPr lang="en-US" altLang="zh-TW" dirty="0" smtClean="0"/>
              <a:t>PU)</a:t>
            </a:r>
          </a:p>
          <a:p>
            <a:pPr lvl="2"/>
            <a:r>
              <a:rPr lang="en-US" altLang="zh-TW" dirty="0" smtClean="0"/>
              <a:t>uses </a:t>
            </a:r>
            <a:r>
              <a:rPr lang="en-US" altLang="zh-TW" dirty="0"/>
              <a:t>at most K threads to match </a:t>
            </a:r>
            <a:r>
              <a:rPr lang="en-US" altLang="zh-TW" dirty="0" smtClean="0"/>
              <a:t>each segment</a:t>
            </a:r>
          </a:p>
          <a:p>
            <a:pPr lvl="2"/>
            <a:r>
              <a:rPr lang="en-US" altLang="zh-TW" sz="2200" dirty="0"/>
              <a:t>Transition rules are stored separately </a:t>
            </a:r>
            <a:r>
              <a:rPr lang="en-US" altLang="zh-TW" sz="2200" dirty="0" smtClean="0"/>
              <a:t>in tables </a:t>
            </a:r>
            <a:r>
              <a:rPr lang="en-US" altLang="zh-TW" sz="2200" dirty="0"/>
              <a:t>from </a:t>
            </a:r>
            <a:r>
              <a:rPr lang="en-US" altLang="zh-TW" sz="2200" dirty="0" smtClean="0"/>
              <a:t>LT1 to LT4.</a:t>
            </a:r>
          </a:p>
          <a:p>
            <a:pPr lvl="2"/>
            <a:r>
              <a:rPr lang="en-US" altLang="zh-TW" sz="2200" dirty="0" smtClean="0"/>
              <a:t>The </a:t>
            </a:r>
            <a:r>
              <a:rPr lang="en-US" altLang="zh-TW" sz="2200" dirty="0"/>
              <a:t>active current state </a:t>
            </a:r>
            <a:r>
              <a:rPr lang="en-US" altLang="zh-TW" sz="2200" dirty="0" smtClean="0"/>
              <a:t>is maintained </a:t>
            </a:r>
            <a:r>
              <a:rPr lang="en-US" altLang="zh-TW" sz="2200" dirty="0"/>
              <a:t>by each stage.</a:t>
            </a:r>
            <a:endParaRPr lang="en-US" altLang="zh-TW" dirty="0" smtClean="0"/>
          </a:p>
          <a:p>
            <a:pPr marL="880110" lvl="1" indent="-514350">
              <a:buFont typeface="+mj-lt"/>
              <a:buAutoNum type="arabicPeriod"/>
            </a:pPr>
            <a:r>
              <a:rPr lang="en-US" altLang="zh-TW" dirty="0"/>
              <a:t>A</a:t>
            </a:r>
            <a:r>
              <a:rPr lang="en-US" altLang="zh-TW" dirty="0" smtClean="0"/>
              <a:t>ggregation Unit </a:t>
            </a:r>
            <a:r>
              <a:rPr lang="en-US" altLang="zh-TW" dirty="0"/>
              <a:t>(AU)</a:t>
            </a:r>
          </a:p>
          <a:p>
            <a:pPr lvl="2"/>
            <a:r>
              <a:rPr lang="en-US" altLang="zh-TW" dirty="0" smtClean="0"/>
              <a:t>uses </a:t>
            </a:r>
            <a:r>
              <a:rPr lang="en-US" altLang="zh-TW" dirty="0"/>
              <a:t>the matching result from the first part to </a:t>
            </a:r>
            <a:r>
              <a:rPr lang="en-US" altLang="zh-TW" dirty="0" smtClean="0"/>
              <a:t>aggregate the </a:t>
            </a:r>
            <a:r>
              <a:rPr lang="en-US" altLang="zh-TW" dirty="0"/>
              <a:t>partial matched segments together to match </a:t>
            </a:r>
            <a:r>
              <a:rPr lang="en-US" altLang="zh-TW" dirty="0" smtClean="0"/>
              <a:t>the whole </a:t>
            </a:r>
            <a:r>
              <a:rPr lang="en-US" altLang="zh-TW" dirty="0"/>
              <a:t>pattern</a:t>
            </a:r>
            <a:r>
              <a:rPr lang="en-US" altLang="zh-TW" dirty="0" smtClean="0"/>
              <a:t>.</a:t>
            </a:r>
          </a:p>
          <a:p>
            <a:pPr lvl="2"/>
            <a:r>
              <a:rPr lang="en-US" altLang="zh-TW" sz="2200" dirty="0" smtClean="0"/>
              <a:t>Transition </a:t>
            </a:r>
            <a:r>
              <a:rPr lang="en-US" altLang="zh-TW" sz="2200" dirty="0"/>
              <a:t>rules are stored separately in </a:t>
            </a:r>
            <a:r>
              <a:rPr lang="en-US" altLang="zh-TW" sz="2200" dirty="0" smtClean="0"/>
              <a:t>tables from T1 to T4.</a:t>
            </a:r>
          </a:p>
          <a:p>
            <a:pPr lvl="2"/>
            <a:r>
              <a:rPr lang="en-US" altLang="zh-TW" sz="2200" dirty="0" err="1" smtClean="0"/>
              <a:t>T</a:t>
            </a:r>
            <a:r>
              <a:rPr lang="en-US" altLang="zh-TW" sz="1400" dirty="0" err="1" smtClean="0"/>
              <a:t>start</a:t>
            </a:r>
            <a:r>
              <a:rPr lang="en-US" altLang="zh-TW" sz="2200" dirty="0" smtClean="0"/>
              <a:t> is in T4 and stores </a:t>
            </a:r>
            <a:r>
              <a:rPr lang="en-US" altLang="zh-TW" sz="2200" dirty="0"/>
              <a:t>the first segment for </a:t>
            </a:r>
            <a:r>
              <a:rPr lang="en-US" altLang="zh-TW" sz="2200" dirty="0" smtClean="0"/>
              <a:t>each long </a:t>
            </a:r>
            <a:r>
              <a:rPr lang="en-US" altLang="zh-TW" sz="2200" dirty="0"/>
              <a:t>pattern</a:t>
            </a:r>
            <a:r>
              <a:rPr lang="en-US" altLang="zh-TW" sz="2200" dirty="0" smtClean="0"/>
              <a:t>.</a:t>
            </a:r>
          </a:p>
          <a:p>
            <a:pPr lvl="2"/>
            <a:r>
              <a:rPr lang="en-US" altLang="zh-TW" dirty="0"/>
              <a:t>State register </a:t>
            </a:r>
            <a:r>
              <a:rPr lang="en-US" altLang="zh-TW" dirty="0" smtClean="0"/>
              <a:t>Bi maintains each table’s active </a:t>
            </a:r>
            <a:r>
              <a:rPr lang="en-US" altLang="zh-TW" dirty="0"/>
              <a:t>current </a:t>
            </a:r>
            <a:r>
              <a:rPr lang="en-US" altLang="zh-TW" dirty="0" smtClean="0"/>
              <a:t>state.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P2-AC algorithm and architecture </a:t>
            </a:r>
            <a:r>
              <a:rPr lang="en-US" altLang="zh-TW" dirty="0" smtClean="0"/>
              <a:t>(3/)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3842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1C4E-9247-4958-9C11-90376E04A33F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P2-AC algorithm and architecture (/)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484784"/>
            <a:ext cx="5616624" cy="5113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498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自訂 1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4344</TotalTime>
  <Words>861</Words>
  <Application>Microsoft Office PowerPoint</Application>
  <PresentationFormat>如螢幕大小 (4:3)</PresentationFormat>
  <Paragraphs>106</Paragraphs>
  <Slides>24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25" baseType="lpstr">
      <vt:lpstr>匯合</vt:lpstr>
      <vt:lpstr>Pipelined Parallel AC-based Approach for Multi-String Matching</vt:lpstr>
      <vt:lpstr>Outline</vt:lpstr>
      <vt:lpstr>Introduction (1/3)</vt:lpstr>
      <vt:lpstr>Introduction (2/3)</vt:lpstr>
      <vt:lpstr>Introduction (3/3)</vt:lpstr>
      <vt:lpstr>P2-AC algorithm and architecture (1/)</vt:lpstr>
      <vt:lpstr>P2-AC algorithm and architecture (2/)</vt:lpstr>
      <vt:lpstr>P2-AC algorithm and architecture (3/)</vt:lpstr>
      <vt:lpstr>P2-AC algorithm and architecture (/)</vt:lpstr>
      <vt:lpstr>P2-AC algorithm and architecture (4/)</vt:lpstr>
      <vt:lpstr>P2-AC algorithm and architecture (5/)</vt:lpstr>
      <vt:lpstr>P2-AC algorithm and architecture (6/)</vt:lpstr>
      <vt:lpstr>P2-AC algorithm and architecture (7/)</vt:lpstr>
      <vt:lpstr>P2-AC algorithm and architecture (8/)</vt:lpstr>
      <vt:lpstr>P2-AC algorithm and architecture (9/)</vt:lpstr>
      <vt:lpstr>P2-AC algorithm and architecture (10/)</vt:lpstr>
      <vt:lpstr>P2-AC algorithm and architecture (11/)</vt:lpstr>
      <vt:lpstr>P2-AC algorithm and architecture (12/)</vt:lpstr>
      <vt:lpstr>P2-AC algorithm and architecture (13/)</vt:lpstr>
      <vt:lpstr>P2-AC algorithm and architecture (14/)</vt:lpstr>
      <vt:lpstr>Performance evaluation (1/)</vt:lpstr>
      <vt:lpstr>Performance evaluation (2/)</vt:lpstr>
      <vt:lpstr>Performance evaluation (3/)</vt:lpstr>
      <vt:lpstr>Performance evaluation (4/)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 Overload Analysis in Content Centric Networks</dc:title>
  <dc:creator>CIAL</dc:creator>
  <cp:lastModifiedBy>PapaPig</cp:lastModifiedBy>
  <cp:revision>209</cp:revision>
  <dcterms:created xsi:type="dcterms:W3CDTF">2013-10-03T15:05:59Z</dcterms:created>
  <dcterms:modified xsi:type="dcterms:W3CDTF">2014-03-05T01:35:38Z</dcterms:modified>
</cp:coreProperties>
</file>